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verage"/>
      <p:regular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verage-regular.fntdata"/><Relationship Id="rId14" Type="http://schemas.openxmlformats.org/officeDocument/2006/relationships/slide" Target="slides/slide9.xml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80f9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80f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95bc2082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95bc2082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95bc20824_0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95bc2082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95bc20824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95bc2082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955079ca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955079ca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5955079ca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5955079ca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955079ca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955079ca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955079ca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955079ca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Pallanuoto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0224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Dalla Storia agli Allenamenti Funzionali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5611950" y="4247650"/>
            <a:ext cx="28608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...di Enrico Pezzano - 5^ART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50" y="3629750"/>
            <a:ext cx="1691474" cy="1268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Storia della Pallanuoto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152475"/>
            <a:ext cx="6353400" cy="3416400"/>
          </a:xfrm>
          <a:prstGeom prst="rect">
            <a:avLst/>
          </a:prstGeom>
        </p:spPr>
        <p:txBody>
          <a:bodyPr anchorCtr="0" anchor="t" bIns="0" lIns="90000" spcFirstLastPara="1" rIns="91425" wrap="square" tIns="90000">
            <a:noAutofit/>
          </a:bodyPr>
          <a:lstStyle/>
          <a:p>
            <a:pPr indent="-3339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Nasce nel XIX secolo (Scozia ed Inghilterra);</a:t>
            </a:r>
            <a:endParaRPr/>
          </a:p>
          <a:p>
            <a:pPr indent="-3339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1887 → William Wilson definì le </a:t>
            </a:r>
            <a:r>
              <a:rPr b="1" lang="it"/>
              <a:t>regole</a:t>
            </a:r>
            <a:r>
              <a:rPr lang="it"/>
              <a:t> per la prima volta;</a:t>
            </a:r>
            <a:endParaRPr/>
          </a:p>
          <a:p>
            <a:pPr indent="-3339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Dal 1888 iniziarono i primi campionati ufficiali;</a:t>
            </a:r>
            <a:endParaRPr/>
          </a:p>
          <a:p>
            <a:pPr indent="-3339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Ammessa alle </a:t>
            </a:r>
            <a:r>
              <a:rPr b="1" lang="it"/>
              <a:t>olimpiadi</a:t>
            </a:r>
            <a:r>
              <a:rPr lang="it"/>
              <a:t> nel 1900;</a:t>
            </a:r>
            <a:endParaRPr sz="600"/>
          </a:p>
          <a:p>
            <a:pPr indent="-3339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1930 → FINA diventa l’organo internazionale che disciplina la pallanuoto;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0300" y="1724075"/>
            <a:ext cx="2032000" cy="28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Alcune Regole...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39999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Maschile: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Campo lungo dai 25 ai 33 metri;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Campo largo dai 10 ai 20 metri;</a:t>
            </a:r>
            <a:endParaRPr/>
          </a:p>
        </p:txBody>
      </p:sp>
      <p:sp>
        <p:nvSpPr>
          <p:cNvPr id="76" name="Google Shape;76;p15"/>
          <p:cNvSpPr txBox="1"/>
          <p:nvPr>
            <p:ph idx="2" type="body"/>
          </p:nvPr>
        </p:nvSpPr>
        <p:spPr>
          <a:xfrm>
            <a:off x="4832400" y="1152475"/>
            <a:ext cx="39999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Femminile: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Lungo 25 metri;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/>
              <a:t>Largo 17 metri;</a:t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145675" y="2547000"/>
            <a:ext cx="6593100" cy="21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</a:pPr>
            <a:r>
              <a:rPr lang="it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Dimensioni porte: 3 x 0,90 metri;</a:t>
            </a:r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</a:pPr>
            <a:r>
              <a:rPr lang="it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Primi palloni di gomma, poi cuoio ed infine oggi con camera d’aria e rivestiti da gomma ruvida;</a:t>
            </a:r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</a:pPr>
            <a:r>
              <a:rPr lang="it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Fallo semplice → Punizione verso l’avversario + possibilità di tiro a rigore immediato;</a:t>
            </a:r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</a:pPr>
            <a:r>
              <a:rPr lang="it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Fallo grave → espulsione (20’’) di chi lo commette, massimo 3;</a:t>
            </a:r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</a:pPr>
            <a:r>
              <a:rPr lang="it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Fallo brutale o violento → espulsione diretta del giocatore dalla partita, con brutalità si riceve anche una </a:t>
            </a:r>
            <a:r>
              <a:rPr lang="it" u="sng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squalifica</a:t>
            </a:r>
            <a:r>
              <a:rPr lang="it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ed una </a:t>
            </a:r>
            <a:r>
              <a:rPr lang="it" u="sng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sanzione</a:t>
            </a:r>
            <a:r>
              <a:rPr lang="it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per la società;</a:t>
            </a:r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descr="Risultati immagini per water polo ball" id="78" name="Google Shape;78;p15"/>
          <p:cNvPicPr preferRelativeResize="0"/>
          <p:nvPr/>
        </p:nvPicPr>
        <p:blipFill rotWithShape="1">
          <a:blip r:embed="rId3">
            <a:alphaModFix/>
          </a:blip>
          <a:srcRect b="0" l="33506" r="0" t="0"/>
          <a:stretch/>
        </p:blipFill>
        <p:spPr>
          <a:xfrm>
            <a:off x="6716325" y="2800350"/>
            <a:ext cx="2275274" cy="192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Allenamenti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8450100" cy="3416400"/>
          </a:xfrm>
          <a:prstGeom prst="rect">
            <a:avLst/>
          </a:prstGeom>
        </p:spPr>
        <p:txBody>
          <a:bodyPr anchorCtr="0" anchor="t" bIns="0" lIns="90000" spcFirstLastPara="1" rIns="91425" wrap="square" tIns="9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Acquatici:</a:t>
            </a:r>
            <a:endParaRPr/>
          </a:p>
          <a:p>
            <a:pPr indent="-333900" lvl="0" marL="450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Velocità del nuoto (distanze brevi con scatti esplosivi, VO2Max);</a:t>
            </a:r>
            <a:endParaRPr/>
          </a:p>
          <a:p>
            <a:pPr indent="-33390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Acquaticità (saper sfruttare al meglio corpo, forza e tecnica per muoversi in acqua);</a:t>
            </a:r>
            <a:endParaRPr/>
          </a:p>
          <a:p>
            <a:pPr indent="-33390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Tiro e Passaggio (allenamenti specifici di tiri in porta e palleggi tra compagni, per migliorare velocità, tecnica e forza);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5450" y="3088050"/>
            <a:ext cx="3446851" cy="193885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311700" y="3385225"/>
            <a:ext cx="4309800" cy="13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it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Partita (combinazione delle abilità precedenti, per migliorare resistenza e tecnica del gioco);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Allenamenti -1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46950" y="1133575"/>
            <a:ext cx="6895500" cy="1534800"/>
          </a:xfrm>
          <a:prstGeom prst="rect">
            <a:avLst/>
          </a:prstGeom>
        </p:spPr>
        <p:txBody>
          <a:bodyPr anchorCtr="0" anchor="t" bIns="0" lIns="90000" spcFirstLastPara="1" rIns="91425" wrap="square" tIns="9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Potenziamento / di terra (attività in palestra generale):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Addominali, stretching  e mobilità (uno dei muscoli più importanti per acquaticità);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Circuiti </a:t>
            </a:r>
            <a:r>
              <a:rPr b="1" lang="it"/>
              <a:t>VO2Max </a:t>
            </a:r>
            <a:r>
              <a:rPr lang="it"/>
              <a:t>(attività prolungata misto Crossfit per aumentare resistenza ed il massimo quantitativo di ossigeno respirabile);</a:t>
            </a:r>
            <a:endParaRPr/>
          </a:p>
        </p:txBody>
      </p:sp>
      <p:pic>
        <p:nvPicPr>
          <p:cNvPr descr="Risultati immagini per cycling crunch"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0500" y="1526200"/>
            <a:ext cx="1647850" cy="16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311700" y="3521625"/>
            <a:ext cx="5758200" cy="12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it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Pesistica (attività </a:t>
            </a:r>
            <a:r>
              <a:rPr b="1" lang="it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anaerobica</a:t>
            </a:r>
            <a:r>
              <a:rPr lang="it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 per aumentare la forza espressa in acqua, esercizi composti ed ipertrofici → concentrati maggiormente nell’upper body);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descr="Risultati immagini per panca piana pallanuoto"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5125" y="3559025"/>
            <a:ext cx="299085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265500" y="5480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Crescita Personale</a:t>
            </a:r>
            <a:endParaRPr/>
          </a:p>
        </p:txBody>
      </p:sp>
      <p:sp>
        <p:nvSpPr>
          <p:cNvPr id="101" name="Google Shape;101;p18"/>
          <p:cNvSpPr txBox="1"/>
          <p:nvPr>
            <p:ph idx="1" type="subTitle"/>
          </p:nvPr>
        </p:nvSpPr>
        <p:spPr>
          <a:xfrm>
            <a:off x="265500" y="23118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(SALUTE)</a:t>
            </a:r>
            <a:endParaRPr/>
          </a:p>
        </p:txBody>
      </p:sp>
      <p:sp>
        <p:nvSpPr>
          <p:cNvPr id="102" name="Google Shape;102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Incremento attività ed efficienza </a:t>
            </a:r>
            <a:r>
              <a:rPr b="1" lang="it"/>
              <a:t>cardio-respiratoria </a:t>
            </a:r>
            <a:r>
              <a:rPr lang="it"/>
              <a:t>(soprattutto sotto sforzo natatorio);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Maggior </a:t>
            </a:r>
            <a:r>
              <a:rPr b="1" lang="it"/>
              <a:t>forza </a:t>
            </a:r>
            <a:r>
              <a:rPr lang="it"/>
              <a:t>e </a:t>
            </a:r>
            <a:r>
              <a:rPr b="1" lang="it"/>
              <a:t>resistenza</a:t>
            </a:r>
            <a:r>
              <a:rPr lang="it"/>
              <a:t>, anche nelle </a:t>
            </a:r>
            <a:r>
              <a:rPr b="1" lang="it"/>
              <a:t>articolazioni </a:t>
            </a:r>
            <a:r>
              <a:rPr lang="it"/>
              <a:t>(la pallanuoto colpisce la quasi totalità del sistema muscolare umano);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/>
              <a:t>Attività natatoria</a:t>
            </a:r>
            <a:r>
              <a:rPr lang="it"/>
              <a:t> molto importante per la </a:t>
            </a:r>
            <a:r>
              <a:rPr b="1" lang="it"/>
              <a:t>mente </a:t>
            </a:r>
            <a:r>
              <a:rPr lang="it"/>
              <a:t>e per il </a:t>
            </a:r>
            <a:r>
              <a:rPr b="1" lang="it"/>
              <a:t>corpo</a:t>
            </a:r>
            <a:r>
              <a:rPr lang="it"/>
              <a:t>;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8151" l="0" r="0" t="32438"/>
          <a:stretch/>
        </p:blipFill>
        <p:spPr>
          <a:xfrm>
            <a:off x="341700" y="3144150"/>
            <a:ext cx="3941476" cy="175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265500" y="6242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Crescita Personale</a:t>
            </a:r>
            <a:endParaRPr/>
          </a:p>
        </p:txBody>
      </p:sp>
      <p:sp>
        <p:nvSpPr>
          <p:cNvPr id="109" name="Google Shape;109;p19"/>
          <p:cNvSpPr txBox="1"/>
          <p:nvPr>
            <p:ph idx="1" type="subTitle"/>
          </p:nvPr>
        </p:nvSpPr>
        <p:spPr>
          <a:xfrm>
            <a:off x="265500" y="23118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(ADOLESCENZIALE)</a:t>
            </a:r>
            <a:endParaRPr/>
          </a:p>
        </p:txBody>
      </p:sp>
      <p:sp>
        <p:nvSpPr>
          <p:cNvPr id="110" name="Google Shape;110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Importanza del </a:t>
            </a:r>
            <a:r>
              <a:rPr b="1" lang="it"/>
              <a:t>TeamWork</a:t>
            </a:r>
            <a:r>
              <a:rPr lang="it"/>
              <a:t>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/>
              <a:t>Rispetto;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Maggior </a:t>
            </a:r>
            <a:r>
              <a:rPr b="1" lang="it"/>
              <a:t>autostima </a:t>
            </a:r>
            <a:r>
              <a:rPr lang="it"/>
              <a:t>e più </a:t>
            </a:r>
            <a:r>
              <a:rPr b="1" lang="it"/>
              <a:t>carattere</a:t>
            </a:r>
            <a:r>
              <a:rPr lang="it"/>
              <a:t>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Ambiente adolescenziale </a:t>
            </a:r>
            <a:r>
              <a:rPr b="1" lang="it"/>
              <a:t>salubre</a:t>
            </a:r>
            <a:r>
              <a:rPr lang="it"/>
              <a:t>;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Ottima crescita </a:t>
            </a:r>
            <a:r>
              <a:rPr b="1" lang="it"/>
              <a:t>fisico-muscolare</a:t>
            </a:r>
            <a:r>
              <a:rPr lang="it"/>
              <a:t>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Ottima crescita </a:t>
            </a:r>
            <a:r>
              <a:rPr b="1" lang="it" u="sng"/>
              <a:t>mentale</a:t>
            </a:r>
            <a:r>
              <a:rPr lang="it"/>
              <a:t>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Migliori rapporti </a:t>
            </a:r>
            <a:r>
              <a:rPr lang="it"/>
              <a:t>umani </a:t>
            </a:r>
            <a:r>
              <a:rPr lang="it"/>
              <a:t>ed affettivi in squadra (e fuori);</a:t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874" y="2833000"/>
            <a:ext cx="3300449" cy="2203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265500" y="5480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Crescita Personale</a:t>
            </a:r>
            <a:endParaRPr/>
          </a:p>
        </p:txBody>
      </p:sp>
      <p:sp>
        <p:nvSpPr>
          <p:cNvPr id="117" name="Google Shape;117;p20"/>
          <p:cNvSpPr txBox="1"/>
          <p:nvPr>
            <p:ph idx="1" type="subTitle"/>
          </p:nvPr>
        </p:nvSpPr>
        <p:spPr>
          <a:xfrm>
            <a:off x="265500" y="23118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(Umana)</a:t>
            </a:r>
            <a:endParaRPr/>
          </a:p>
        </p:txBody>
      </p:sp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Concetto di </a:t>
            </a:r>
            <a:r>
              <a:rPr b="1" lang="it"/>
              <a:t>sportività</a:t>
            </a:r>
            <a:r>
              <a:rPr lang="it"/>
              <a:t>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/>
              <a:t>Rispetto </a:t>
            </a:r>
            <a:r>
              <a:rPr lang="it"/>
              <a:t>delle regole, dell’avversario, dei preparatori e del prossimo;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Agonismo → </a:t>
            </a:r>
            <a:r>
              <a:rPr lang="it" u="sng"/>
              <a:t>spingersi oltre i propri limiti;</a:t>
            </a:r>
            <a:endParaRPr u="sng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Alto tenore di </a:t>
            </a:r>
            <a:r>
              <a:rPr b="1" lang="it"/>
              <a:t>salute</a:t>
            </a:r>
            <a:r>
              <a:rPr lang="it"/>
              <a:t> e di </a:t>
            </a:r>
            <a:r>
              <a:rPr b="1" lang="it"/>
              <a:t>vita</a:t>
            </a:r>
            <a:r>
              <a:rPr lang="it"/>
              <a:t>;</a:t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225" y="2890476"/>
            <a:ext cx="2721750" cy="2041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In conclusione…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...</a:t>
            </a:r>
            <a:r>
              <a:rPr lang="it" sz="2400"/>
              <a:t>praticate dello SPORT!</a:t>
            </a:r>
            <a:endParaRPr sz="2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Accadono soltanto cose positive ;)</a:t>
            </a:r>
            <a:endParaRPr sz="2400"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101" y="442096"/>
            <a:ext cx="3194475" cy="425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